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Outfit Extra Bold" panose="020B0604020202020204" charset="0"/>
      <p:regular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  <p:embeddedFont>
      <p:font typeface="Segoe UI Semibold" panose="020B0702040204020203" pitchFamily="34" charset="0"/>
      <p:bold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F5"/>
    <a:srgbClr val="EEEFF4"/>
    <a:srgbClr val="EEEEF4"/>
    <a:srgbClr val="EFE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047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9641"/>
            <a:ext cx="129119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Automated Podcast Transcription &amp; Topic Segmentation</a:t>
            </a:r>
            <a:endParaRPr lang="en-US" sz="3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589014"/>
            <a:ext cx="1231463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31971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AI-based Speech-to-Text and NLP-driven Content Analysis System</a:t>
            </a:r>
            <a:endParaRPr lang="en-US" sz="31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38280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By Pavan Kumar Mathurthi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9235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Infosys Springboard Virtual Internship 6.0 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4643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Guide: Gowtham Deepu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500514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545931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This project automates podcast transcription and segments content into meaningful topics using AI, making audio data searchable and analyzable.</a:t>
            </a:r>
            <a:endParaRPr lang="en-US" sz="19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CC7B6C-74C4-572A-5A7E-9CEAEE34B862}"/>
              </a:ext>
            </a:extLst>
          </p:cNvPr>
          <p:cNvSpPr/>
          <p:nvPr/>
        </p:nvSpPr>
        <p:spPr>
          <a:xfrm>
            <a:off x="12812751" y="7705493"/>
            <a:ext cx="1728439" cy="446048"/>
          </a:xfrm>
          <a:prstGeom prst="rect">
            <a:avLst/>
          </a:prstGeom>
          <a:solidFill>
            <a:srgbClr val="EEEEF4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86859"/>
            <a:ext cx="3721298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Output / Results</a:t>
            </a:r>
            <a:endParaRPr lang="en-US" sz="2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498521"/>
            <a:ext cx="7556421" cy="1096089"/>
          </a:xfrm>
          <a:prstGeom prst="roundRect">
            <a:avLst>
              <a:gd name="adj" fmla="val 6674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1483281"/>
            <a:ext cx="7556421" cy="60960"/>
          </a:xfrm>
          <a:prstGeom prst="roundRect">
            <a:avLst>
              <a:gd name="adj" fmla="val 102558"/>
            </a:avLst>
          </a:prstGeom>
          <a:solidFill>
            <a:srgbClr val="5E4CE6"/>
          </a:solidFill>
          <a:ln/>
        </p:spPr>
      </p:sp>
      <p:sp>
        <p:nvSpPr>
          <p:cNvPr id="6" name="Shape 3"/>
          <p:cNvSpPr/>
          <p:nvPr/>
        </p:nvSpPr>
        <p:spPr>
          <a:xfrm>
            <a:off x="4348758" y="1275278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5E4CE6"/>
          </a:solidFill>
          <a:ln/>
        </p:spPr>
      </p:sp>
      <p:sp>
        <p:nvSpPr>
          <p:cNvPr id="7" name="Text 4"/>
          <p:cNvSpPr/>
          <p:nvPr/>
        </p:nvSpPr>
        <p:spPr>
          <a:xfrm>
            <a:off x="4482703" y="1386840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957858" y="1870591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Accurate Transcripts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57858" y="2192417"/>
            <a:ext cx="72282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High-fidelity text versions of the audio content.</a:t>
            </a:r>
            <a:endParaRPr lang="en-US" sz="11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2966680"/>
            <a:ext cx="7556421" cy="1096089"/>
          </a:xfrm>
          <a:prstGeom prst="roundRect">
            <a:avLst>
              <a:gd name="adj" fmla="val 6674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2951440"/>
            <a:ext cx="7556421" cy="60960"/>
          </a:xfrm>
          <a:prstGeom prst="roundRect">
            <a:avLst>
              <a:gd name="adj" fmla="val 102558"/>
            </a:avLst>
          </a:prstGeom>
          <a:solidFill>
            <a:srgbClr val="5E4CE6"/>
          </a:solidFill>
          <a:ln/>
        </p:spPr>
      </p:sp>
      <p:sp>
        <p:nvSpPr>
          <p:cNvPr id="12" name="Shape 9"/>
          <p:cNvSpPr/>
          <p:nvPr/>
        </p:nvSpPr>
        <p:spPr>
          <a:xfrm>
            <a:off x="4348758" y="2743438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5E4CE6"/>
          </a:solidFill>
          <a:ln/>
        </p:spPr>
      </p:sp>
      <p:sp>
        <p:nvSpPr>
          <p:cNvPr id="13" name="Text 10"/>
          <p:cNvSpPr/>
          <p:nvPr/>
        </p:nvSpPr>
        <p:spPr>
          <a:xfrm>
            <a:off x="4482703" y="2855000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957858" y="3338751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Segmented Topics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57858" y="3660577"/>
            <a:ext cx="72282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Content broken down into logical topics with precise timestamps.</a:t>
            </a:r>
            <a:endParaRPr lang="en-US" sz="11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93790" y="4434840"/>
            <a:ext cx="7556421" cy="1096089"/>
          </a:xfrm>
          <a:prstGeom prst="roundRect">
            <a:avLst>
              <a:gd name="adj" fmla="val 6674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4419600"/>
            <a:ext cx="7556421" cy="60960"/>
          </a:xfrm>
          <a:prstGeom prst="roundRect">
            <a:avLst>
              <a:gd name="adj" fmla="val 102558"/>
            </a:avLst>
          </a:prstGeom>
          <a:solidFill>
            <a:srgbClr val="5E4CE6"/>
          </a:solidFill>
          <a:ln/>
        </p:spPr>
      </p:sp>
      <p:sp>
        <p:nvSpPr>
          <p:cNvPr id="18" name="Shape 15"/>
          <p:cNvSpPr/>
          <p:nvPr/>
        </p:nvSpPr>
        <p:spPr>
          <a:xfrm>
            <a:off x="4348758" y="4211598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5E4CE6"/>
          </a:solidFill>
          <a:ln/>
        </p:spPr>
      </p:sp>
      <p:sp>
        <p:nvSpPr>
          <p:cNvPr id="19" name="Text 16"/>
          <p:cNvSpPr/>
          <p:nvPr/>
        </p:nvSpPr>
        <p:spPr>
          <a:xfrm>
            <a:off x="4482703" y="4323159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957858" y="4806910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Structured JSON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957858" y="5128736"/>
            <a:ext cx="72282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Output provided in a machine-readable JSON format for easy integration.</a:t>
            </a:r>
            <a:endParaRPr lang="en-US" sz="11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793790" y="5903000"/>
            <a:ext cx="7556421" cy="1096089"/>
          </a:xfrm>
          <a:prstGeom prst="roundRect">
            <a:avLst>
              <a:gd name="adj" fmla="val 6674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793790" y="5887760"/>
            <a:ext cx="7556421" cy="60960"/>
          </a:xfrm>
          <a:prstGeom prst="roundRect">
            <a:avLst>
              <a:gd name="adj" fmla="val 102558"/>
            </a:avLst>
          </a:prstGeom>
          <a:solidFill>
            <a:srgbClr val="5E4CE6"/>
          </a:solidFill>
          <a:ln/>
        </p:spPr>
      </p:sp>
      <p:sp>
        <p:nvSpPr>
          <p:cNvPr id="24" name="Shape 21"/>
          <p:cNvSpPr/>
          <p:nvPr/>
        </p:nvSpPr>
        <p:spPr>
          <a:xfrm>
            <a:off x="4348758" y="5679758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5E4CE6"/>
          </a:solidFill>
          <a:ln/>
        </p:spPr>
      </p:sp>
      <p:sp>
        <p:nvSpPr>
          <p:cNvPr id="25" name="Text 22"/>
          <p:cNvSpPr/>
          <p:nvPr/>
        </p:nvSpPr>
        <p:spPr>
          <a:xfrm>
            <a:off x="4482703" y="5791319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957858" y="6275070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Ready for Analysis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957858" y="6596896"/>
            <a:ext cx="72282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Results are immediately usable for further data analysis and insights.</a:t>
            </a:r>
            <a:endParaRPr lang="en-US" sz="11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93790" y="7166491"/>
            <a:ext cx="75564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The final output provides users with structured, actionable data, ready for advanced analysis or integration into other platforms.</a:t>
            </a:r>
            <a:endParaRPr lang="en-US" sz="11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9999"/>
            <a:ext cx="3225165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Testing &amp; Validation</a:t>
            </a:r>
            <a:endParaRPr lang="en-US" sz="2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496622"/>
            <a:ext cx="7556421" cy="773668"/>
          </a:xfrm>
          <a:prstGeom prst="roundRect">
            <a:avLst>
              <a:gd name="adj" fmla="val 9455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64950" y="2496622"/>
            <a:ext cx="60960" cy="773668"/>
          </a:xfrm>
          <a:prstGeom prst="roundRect">
            <a:avLst>
              <a:gd name="adj" fmla="val 88884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470094" y="2640806"/>
            <a:ext cx="2213491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Unit Testing for Core Modules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70094" y="2919651"/>
            <a:ext cx="722233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Testing individual components for correctness</a:t>
            </a:r>
            <a:endParaRPr lang="en-US" sz="1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399234"/>
            <a:ext cx="7556421" cy="773668"/>
          </a:xfrm>
          <a:prstGeom prst="roundRect">
            <a:avLst>
              <a:gd name="adj" fmla="val 9455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64950" y="3399234"/>
            <a:ext cx="60960" cy="773668"/>
          </a:xfrm>
          <a:prstGeom prst="roundRect">
            <a:avLst>
              <a:gd name="adj" fmla="val 88884"/>
            </a:avLst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6470094" y="3543419"/>
            <a:ext cx="2335530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Integration Testing for Pipeline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70094" y="3822263"/>
            <a:ext cx="722233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Verifying seamless data flow across all stages</a:t>
            </a:r>
            <a:endParaRPr lang="en-US" sz="1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4301847"/>
            <a:ext cx="7556421" cy="773668"/>
          </a:xfrm>
          <a:prstGeom prst="roundRect">
            <a:avLst>
              <a:gd name="adj" fmla="val 9455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64950" y="4301847"/>
            <a:ext cx="60960" cy="773668"/>
          </a:xfrm>
          <a:prstGeom prst="roundRect">
            <a:avLst>
              <a:gd name="adj" fmla="val 88884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6470094" y="4446032"/>
            <a:ext cx="240565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Mocking External Dependencies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70094" y="4724876"/>
            <a:ext cx="722233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Isolating components to test in controlled environments</a:t>
            </a:r>
            <a:endParaRPr lang="en-US" sz="1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5204460"/>
            <a:ext cx="7556421" cy="773668"/>
          </a:xfrm>
          <a:prstGeom prst="roundRect">
            <a:avLst>
              <a:gd name="adj" fmla="val 9455"/>
            </a:avLst>
          </a:prstGeom>
          <a:solidFill>
            <a:srgbClr val="FAFAFA">
              <a:alpha val="95000"/>
            </a:srgbClr>
          </a:solidFill>
          <a:ln w="15240">
            <a:solidFill>
              <a:srgbClr val="BDB8D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64950" y="5204460"/>
            <a:ext cx="60960" cy="773668"/>
          </a:xfrm>
          <a:prstGeom prst="roundRect">
            <a:avLst>
              <a:gd name="adj" fmla="val 88884"/>
            </a:avLst>
          </a:prstGeom>
          <a:solidFill>
            <a:srgbClr val="5E4CE6"/>
          </a:solidFill>
          <a:ln/>
        </p:spPr>
      </p:sp>
      <p:sp>
        <p:nvSpPr>
          <p:cNvPr id="18" name="Text 15"/>
          <p:cNvSpPr/>
          <p:nvPr/>
        </p:nvSpPr>
        <p:spPr>
          <a:xfrm>
            <a:off x="6470094" y="5348645"/>
            <a:ext cx="1838682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Performance Evaluation</a:t>
            </a:r>
            <a:endParaRPr lang="en-US" sz="12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470094" y="5627489"/>
            <a:ext cx="722233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Benchmarking on multiple audio samples of varying lengths</a:t>
            </a:r>
            <a:endParaRPr lang="en-US" sz="1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280190" y="6123146"/>
            <a:ext cx="7556421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Comprehensive testing ensured system reliability, accuracy, and robustness across diverse podcast content.</a:t>
            </a:r>
            <a:endParaRPr lang="en-US" sz="1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1FFDCC-3F86-51C4-0A5A-C8E6972807E1}"/>
              </a:ext>
            </a:extLst>
          </p:cNvPr>
          <p:cNvSpPr/>
          <p:nvPr/>
        </p:nvSpPr>
        <p:spPr>
          <a:xfrm>
            <a:off x="12823902" y="7660888"/>
            <a:ext cx="1694986" cy="468351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3258"/>
            <a:ext cx="67186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Performance &amp; Observations</a:t>
            </a:r>
            <a:endParaRPr lang="en-US" sz="3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20992"/>
            <a:ext cx="3679031" cy="1824276"/>
          </a:xfrm>
          <a:prstGeom prst="roundRect">
            <a:avLst>
              <a:gd name="adj" fmla="val 601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0930" y="2220992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1083588" y="2442210"/>
            <a:ext cx="31680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Processing Time Dependency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83588" y="3181588"/>
            <a:ext cx="31680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Processing time depends on audio duration and system resources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71179" y="2220992"/>
            <a:ext cx="3679031" cy="1824276"/>
          </a:xfrm>
          <a:prstGeom prst="roundRect">
            <a:avLst>
              <a:gd name="adj" fmla="val 601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48319" y="2220992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4960977" y="2442210"/>
            <a:ext cx="27234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Noise Reduction Impact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60977" y="2871430"/>
            <a:ext cx="31680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Noise reduction significantly improves transcription accuracy and output quality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93790" y="4243626"/>
            <a:ext cx="3679031" cy="1824276"/>
          </a:xfrm>
          <a:prstGeom prst="roundRect">
            <a:avLst>
              <a:gd name="adj" fmla="val 601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70930" y="4243626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1083588" y="4464844"/>
            <a:ext cx="27626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Memory Considerations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83588" y="4894064"/>
            <a:ext cx="31680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Longer podcasts require higher memory usage for processing and storage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93790" y="629114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Key observations during development revealed important performance characteristics that inform deployment and scaling strategies.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940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Limitations</a:t>
            </a:r>
            <a:endParaRPr lang="en-US" sz="3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907143"/>
            <a:ext cx="3679031" cy="2451973"/>
          </a:xfrm>
          <a:prstGeom prst="roundRect">
            <a:avLst>
              <a:gd name="adj" fmla="val 447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1907143"/>
            <a:ext cx="91440" cy="2451973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623520" y="2128361"/>
            <a:ext cx="30790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Audio Quality Dependency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23520" y="2557582"/>
            <a:ext cx="31680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Transcription accuracy is significantly affected by poor audio quality, background noise, and speaker clarity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57579" y="1907143"/>
            <a:ext cx="3679031" cy="2451973"/>
          </a:xfrm>
          <a:prstGeom prst="roundRect">
            <a:avLst>
              <a:gd name="adj" fmla="val 447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4719" y="1907143"/>
            <a:ext cx="91440" cy="2451973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10500909" y="2128361"/>
            <a:ext cx="31680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Topic Segmentation Challenges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500909" y="2867739"/>
            <a:ext cx="31680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Topic segmentation may miss contextual nuances and struggle with overlapping or ambiguous topic boundaries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4557474"/>
            <a:ext cx="3679031" cy="1824276"/>
          </a:xfrm>
          <a:prstGeom prst="roundRect">
            <a:avLst>
              <a:gd name="adj" fmla="val 601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57330" y="4557474"/>
            <a:ext cx="91440" cy="1824276"/>
          </a:xfrm>
          <a:prstGeom prst="roundRect">
            <a:avLst>
              <a:gd name="adj" fmla="val 91163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6623520" y="477869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Resource Constraints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623520" y="5207913"/>
            <a:ext cx="31680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High memory usage for processing long audio files limits scalability on resource-constrained systems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333722" y="660499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Acknowledging these limitations is crucial for realistic deployment expectations and guides future improvements to the system.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DDE323-98E7-DA89-F62C-16E0BE01018C}"/>
              </a:ext>
            </a:extLst>
          </p:cNvPr>
          <p:cNvSpPr/>
          <p:nvPr/>
        </p:nvSpPr>
        <p:spPr>
          <a:xfrm>
            <a:off x="12835054" y="7672039"/>
            <a:ext cx="1694985" cy="479502"/>
          </a:xfrm>
          <a:prstGeom prst="rect">
            <a:avLst/>
          </a:prstGeom>
          <a:solidFill>
            <a:srgbClr val="EFEFF5"/>
          </a:solidFill>
          <a:ln>
            <a:solidFill>
              <a:srgbClr val="EEEF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174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Conclusion</a:t>
            </a:r>
            <a:endParaRPr lang="en-US" sz="3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18661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2824639"/>
            <a:ext cx="38096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Automated Transcription System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99768" y="3253859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Successfully built an end-to-end automated system for podcast transcription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14379" y="2618661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0357" y="2824639"/>
            <a:ext cx="26685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Reduced Manual Effort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0357" y="3253859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Significantly reduced manual effort and time required for podcast analysis and content management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4293275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99768" y="4499253"/>
            <a:ext cx="32425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Practical AI Implementation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99768" y="492847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Demonstrated practical use of ASR (Automatic Speech Recognition) and NLP techniques in real-world scenarios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14379" y="4293275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0357" y="449925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Scalable Foundation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20357" y="492847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Established a scalable foundation for future enhancements and broader applications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93790" y="599277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This project successfully transforms raw podcast audio into structured, analyzable data, proving the viability of AI-driven content automation and opening doors for future innovations in audio processing and analysis.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04E572-CE13-5A55-286A-90EA11840BB4}"/>
              </a:ext>
            </a:extLst>
          </p:cNvPr>
          <p:cNvSpPr/>
          <p:nvPr/>
        </p:nvSpPr>
        <p:spPr>
          <a:xfrm>
            <a:off x="12756995" y="7638585"/>
            <a:ext cx="1784195" cy="501805"/>
          </a:xfrm>
          <a:prstGeom prst="rect">
            <a:avLst/>
          </a:prstGeom>
          <a:solidFill>
            <a:srgbClr val="EEEFF4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5213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Problem Statement</a:t>
            </a:r>
            <a:endParaRPr lang="en-US" sz="35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581269"/>
            <a:ext cx="7556421" cy="1360527"/>
          </a:xfrm>
          <a:prstGeom prst="roundRect">
            <a:avLst>
              <a:gd name="adj" fmla="val 8065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1581269"/>
            <a:ext cx="91440" cy="1360527"/>
          </a:xfrm>
          <a:prstGeom prst="roundRect">
            <a:avLst>
              <a:gd name="adj" fmla="val 82047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6550223" y="1782723"/>
            <a:ext cx="259746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Unstructured Audio Data</a:t>
            </a:r>
            <a:endParaRPr lang="en-US" sz="17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50223" y="2168843"/>
            <a:ext cx="708493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Podcasts generate vast amounts of unstructured audio, making content difficult to manage.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120390"/>
            <a:ext cx="7556421" cy="1074777"/>
          </a:xfrm>
          <a:prstGeom prst="roundRect">
            <a:avLst>
              <a:gd name="adj" fmla="val 10209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57330" y="3120390"/>
            <a:ext cx="91440" cy="1074777"/>
          </a:xfrm>
          <a:prstGeom prst="roundRect">
            <a:avLst>
              <a:gd name="adj" fmla="val 82047"/>
            </a:avLst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6550223" y="3321844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Manual Transcription</a:t>
            </a:r>
            <a:endParaRPr lang="en-US" sz="17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50223" y="3707963"/>
            <a:ext cx="708493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Traditional transcription is time-consuming, expensive, and prone to human errors.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4373761"/>
            <a:ext cx="7556421" cy="1074777"/>
          </a:xfrm>
          <a:prstGeom prst="roundRect">
            <a:avLst>
              <a:gd name="adj" fmla="val 10209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57330" y="4373761"/>
            <a:ext cx="91440" cy="1074777"/>
          </a:xfrm>
          <a:prstGeom prst="roundRect">
            <a:avLst>
              <a:gd name="adj" fmla="val 82047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6550223" y="4575215"/>
            <a:ext cx="224766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Content Analysis Gap</a:t>
            </a:r>
            <a:endParaRPr lang="en-US" sz="17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50223" y="4961334"/>
            <a:ext cx="708493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Existing tools struggle with searching, analyzing, and reusing podcast content effectively.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5627132"/>
            <a:ext cx="7556421" cy="1074777"/>
          </a:xfrm>
          <a:prstGeom prst="roundRect">
            <a:avLst>
              <a:gd name="adj" fmla="val 10209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57330" y="5627132"/>
            <a:ext cx="91440" cy="1074777"/>
          </a:xfrm>
          <a:prstGeom prst="roundRect">
            <a:avLst>
              <a:gd name="adj" fmla="val 82047"/>
            </a:avLst>
          </a:prstGeom>
          <a:solidFill>
            <a:srgbClr val="5E4CE6"/>
          </a:solidFill>
          <a:ln/>
        </p:spPr>
      </p:sp>
      <p:sp>
        <p:nvSpPr>
          <p:cNvPr id="18" name="Text 15"/>
          <p:cNvSpPr/>
          <p:nvPr/>
        </p:nvSpPr>
        <p:spPr>
          <a:xfrm>
            <a:off x="6550223" y="5828586"/>
            <a:ext cx="228338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Lack of Segmentation</a:t>
            </a:r>
            <a:endParaRPr lang="en-US" sz="17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550223" y="6214705"/>
            <a:ext cx="708493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Current solutions often lack topic-level segmentation, hindering deeper insights.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280190" y="6902767"/>
            <a:ext cx="75564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This project addresses the critical need for efficient podcast content management in real-world scenarios, transforming raw audio into actionable data.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3E0EFB-D472-B5ED-6A2B-A81EA0791BC1}"/>
              </a:ext>
            </a:extLst>
          </p:cNvPr>
          <p:cNvSpPr/>
          <p:nvPr/>
        </p:nvSpPr>
        <p:spPr>
          <a:xfrm>
            <a:off x="12812751" y="7593980"/>
            <a:ext cx="1739590" cy="571500"/>
          </a:xfrm>
          <a:prstGeom prst="rect">
            <a:avLst/>
          </a:prstGeom>
          <a:solidFill>
            <a:srgbClr val="EFEFF5"/>
          </a:solidFill>
          <a:ln>
            <a:solidFill>
              <a:srgbClr val="EE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5924"/>
            <a:ext cx="4713684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Objectives</a:t>
            </a:r>
            <a:endParaRPr lang="en-US" sz="3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597819"/>
            <a:ext cx="754142" cy="1131213"/>
          </a:xfrm>
          <a:prstGeom prst="roundRect">
            <a:avLst>
              <a:gd name="adj" fmla="val 36002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5814" y="1986677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222808" y="1786295"/>
            <a:ext cx="262866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Automate Transcription</a:t>
            </a:r>
            <a:endParaRPr lang="en-US" sz="18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222808" y="2194084"/>
            <a:ext cx="661380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Develop an automated system for accurate podcast audio transcription.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2917507"/>
            <a:ext cx="754142" cy="1131213"/>
          </a:xfrm>
          <a:prstGeom prst="roundRect">
            <a:avLst>
              <a:gd name="adj" fmla="val 36002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5814" y="3306366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222808" y="310598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Segment Topics</a:t>
            </a:r>
            <a:endParaRPr lang="en-US" sz="18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222808" y="3513773"/>
            <a:ext cx="661380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Implement methods to segment transcripts into meaningful, coherent topics.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4237196"/>
            <a:ext cx="754142" cy="1131213"/>
          </a:xfrm>
          <a:prstGeom prst="roundRect">
            <a:avLst>
              <a:gd name="adj" fmla="val 36002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5814" y="4626054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222808" y="4425672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NLP Analysis</a:t>
            </a:r>
            <a:endParaRPr lang="en-US" sz="18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222808" y="4833461"/>
            <a:ext cx="661380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Apply Natural Language Processing techniques for structured content analysis.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5556885"/>
            <a:ext cx="754142" cy="1131213"/>
          </a:xfrm>
          <a:prstGeom prst="roundRect">
            <a:avLst>
              <a:gd name="adj" fmla="val 36002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5814" y="5945743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222808" y="5745361"/>
            <a:ext cx="237160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Scalable Architecture</a:t>
            </a:r>
            <a:endParaRPr lang="en-US" sz="18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222808" y="6153150"/>
            <a:ext cx="661380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Design a scalable and reusable backend architecture for broad application.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280190" y="6900148"/>
            <a:ext cx="7556421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Our goal was to transform raw podcast audio into structured, analyzable data, enabling new possibilities for content discovery and reuse.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F3A7CA-AEA4-E149-0894-E4E789CCD7F4}"/>
              </a:ext>
            </a:extLst>
          </p:cNvPr>
          <p:cNvSpPr/>
          <p:nvPr/>
        </p:nvSpPr>
        <p:spPr>
          <a:xfrm>
            <a:off x="12868507" y="7638585"/>
            <a:ext cx="1672683" cy="581251"/>
          </a:xfrm>
          <a:prstGeom prst="rect">
            <a:avLst/>
          </a:prstGeom>
          <a:solidFill>
            <a:srgbClr val="EEEEF4"/>
          </a:solidFill>
          <a:ln>
            <a:solidFill>
              <a:srgbClr val="EFEE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008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Proposed Solution</a:t>
            </a:r>
            <a:endParaRPr lang="en-US" sz="3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27822"/>
            <a:ext cx="992267" cy="11907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0815" y="18261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Automated Pipeline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470815" y="2255401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An end-to-end processing pipeline for podcast content.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818567"/>
            <a:ext cx="992267" cy="14610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0815" y="3016925"/>
            <a:ext cx="31544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Offline Speech Recognition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470815" y="3446145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Robust speech recognition for accurate transcription without internet dependency.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279583"/>
            <a:ext cx="992267" cy="11907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70815" y="44779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NLP Topic Analysis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70815" y="4907161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Advanced NLP for topic segmentation and deeper content insights.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470327"/>
            <a:ext cx="992267" cy="11907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0815" y="56686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REST API Backend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70815" y="6097905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A flexible, accessible backend system via a RESTful API.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6280190" y="688431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Our solution provides a comprehensive, high-level approach to transforming unstructured podcast audio into structured, analyzable data.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8D04F5-1977-0E94-D3AB-7898B1E3E5F0}"/>
              </a:ext>
            </a:extLst>
          </p:cNvPr>
          <p:cNvSpPr/>
          <p:nvPr/>
        </p:nvSpPr>
        <p:spPr>
          <a:xfrm>
            <a:off x="12801600" y="7614131"/>
            <a:ext cx="1728439" cy="512956"/>
          </a:xfrm>
          <a:prstGeom prst="rect">
            <a:avLst/>
          </a:prstGeom>
          <a:solidFill>
            <a:srgbClr val="EEEFF4"/>
          </a:solidFill>
          <a:ln>
            <a:solidFill>
              <a:srgbClr val="EE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638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System</a:t>
            </a: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</a:t>
            </a:r>
            <a:r>
              <a:rPr lang="en-US" sz="39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Architecture</a:t>
            </a:r>
            <a:endParaRPr lang="en-US" sz="3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84120"/>
            <a:ext cx="7556421" cy="30032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8156" y="4595502"/>
            <a:ext cx="1657988" cy="207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Frontend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72345" y="4861701"/>
            <a:ext cx="2033799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React.js user interface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189366" y="4017049"/>
            <a:ext cx="1657988" cy="207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Backend API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189366" y="4283248"/>
            <a:ext cx="1982217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Node.js + Express endpoints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48041" y="3490177"/>
            <a:ext cx="1657988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AI Processing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72230" y="3756376"/>
            <a:ext cx="2033799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Python ML inference layer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189366" y="2867510"/>
            <a:ext cx="1657988" cy="207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Database</a:t>
            </a:r>
            <a:endParaRPr lang="en-US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6189366" y="3133709"/>
            <a:ext cx="1982217" cy="165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MongoDB storage and retrieval</a:t>
            </a:r>
            <a:endParaRPr lang="en-US" sz="10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93790" y="5710595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The architecture is designed for clear data flow, starting from the user interface, through the API, to the AI processing, and finally to the database for storage and retrieval.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5438"/>
            <a:ext cx="3473291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Workflow / Approach</a:t>
            </a:r>
            <a:endParaRPr lang="en-US" sz="27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287899"/>
            <a:ext cx="416719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9335" y="1426726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Audio Upload</a:t>
            </a:r>
            <a:endParaRPr lang="en-US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49335" y="1727121"/>
            <a:ext cx="700087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Users upload podcast audio files to the system.</a:t>
            </a:r>
            <a:endParaRPr lang="en-US" sz="10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149" y="2260283"/>
            <a:ext cx="416719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57695" y="2399109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Preprocessing</a:t>
            </a:r>
            <a:endParaRPr lang="en-US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57695" y="2699504"/>
            <a:ext cx="679251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Audio undergoes noise reduction and enhancement.</a:t>
            </a:r>
            <a:endParaRPr lang="en-US" sz="10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08" y="3232666"/>
            <a:ext cx="416719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6054" y="3371493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Transcription</a:t>
            </a:r>
            <a:endParaRPr lang="en-US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766054" y="3671888"/>
            <a:ext cx="658415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Speech-to-text engine converts audio to text.</a:t>
            </a:r>
            <a:endParaRPr lang="en-US" sz="10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868" y="4205049"/>
            <a:ext cx="416719" cy="11430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4413" y="4343876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Text Segmentation</a:t>
            </a:r>
            <a:endParaRPr lang="en-US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974413" y="4644271"/>
            <a:ext cx="6375797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Transcripts are segmented into distinct topics.</a:t>
            </a:r>
            <a:endParaRPr lang="en-US" sz="10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08" y="5177433"/>
            <a:ext cx="416719" cy="11430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66054" y="5316260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NLP Analysis</a:t>
            </a:r>
            <a:endParaRPr lang="en-US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1766054" y="5616654"/>
            <a:ext cx="658415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NLP techniques extract insights and structure data.</a:t>
            </a:r>
            <a:endParaRPr lang="en-US" sz="10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149" y="6149816"/>
            <a:ext cx="416719" cy="11430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557695" y="6288643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A2742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Store &amp; Return</a:t>
            </a:r>
            <a:endParaRPr lang="en-US" sz="13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Text 12"/>
          <p:cNvSpPr/>
          <p:nvPr/>
        </p:nvSpPr>
        <p:spPr>
          <a:xfrm>
            <a:off x="1557695" y="6589038"/>
            <a:ext cx="6792516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Results are stored and made available via API.</a:t>
            </a:r>
            <a:endParaRPr lang="en-US" sz="10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793790" y="7139583"/>
            <a:ext cx="7556421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This step-by-step pipeline ensures a systematic and efficient transformation of raw audio into structured, analyzable content.</a:t>
            </a:r>
            <a:endParaRPr lang="en-US" sz="10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0911"/>
            <a:ext cx="421755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Tech Stack</a:t>
            </a:r>
            <a:endParaRPr lang="en-US" sz="3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569601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Frontend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054423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React.js:</a:t>
            </a:r>
            <a:r>
              <a:rPr lang="en-US" sz="13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 For a dynamic and responsive user interface.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2492931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Backend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2977753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Node.js, Express:</a:t>
            </a:r>
            <a:r>
              <a:rPr lang="en-US" sz="13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 Powering the robust and scalable API.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416260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Core Processing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3901083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Vosk (ASR):</a:t>
            </a:r>
            <a:r>
              <a:rPr lang="en-US" sz="13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 Offline speech recognition for accuracy.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4322802"/>
            <a:ext cx="6315670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Transformers, KeyBERT:</a:t>
            </a:r>
            <a:r>
              <a:rPr lang="en-US" sz="13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 Advanced NLP for topic segmentation and keyword extraction.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5014436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Librosa, NLTK:</a:t>
            </a:r>
            <a:r>
              <a:rPr lang="en-US" sz="13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 For audio preprocessing and natural language toolkit functionalities.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5452943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1971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Database</a:t>
            </a:r>
            <a:endParaRPr lang="en-US" sz="19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93790" y="5937766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MongoDB:</a:t>
            </a:r>
            <a:r>
              <a:rPr lang="en-US" sz="13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 Flexible NoSQL database for storing unstructured and structured data.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8784" y="1048345"/>
            <a:ext cx="5368290" cy="5368290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93790" y="7338655"/>
            <a:ext cx="1304282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These technologies were chosen for their efficiency, scalability, and suitability for AI-driven audio and text processing.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D4F34D-5E3A-F12A-26AE-7FBF85EF5732}"/>
              </a:ext>
            </a:extLst>
          </p:cNvPr>
          <p:cNvSpPr/>
          <p:nvPr/>
        </p:nvSpPr>
        <p:spPr>
          <a:xfrm>
            <a:off x="12896850" y="7807009"/>
            <a:ext cx="1588584" cy="362263"/>
          </a:xfrm>
          <a:prstGeom prst="rect">
            <a:avLst/>
          </a:prstGeom>
          <a:solidFill>
            <a:srgbClr val="EFEFF5"/>
          </a:solidFill>
          <a:ln>
            <a:solidFill>
              <a:srgbClr val="EFEE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561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Key Features</a:t>
            </a:r>
            <a:endParaRPr lang="en-US" sz="3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142530"/>
            <a:ext cx="4215289" cy="2269927"/>
          </a:xfrm>
          <a:prstGeom prst="roundRect">
            <a:avLst>
              <a:gd name="adj" fmla="val 3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99768" y="234850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2512100"/>
            <a:ext cx="267891" cy="2678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3142178"/>
            <a:ext cx="29163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Automated Transcription</a:t>
            </a:r>
            <a:endParaRPr lang="en-US" sz="19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9768" y="3571399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Converts audio to text efficiently and accurately.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7437" y="2142530"/>
            <a:ext cx="4215408" cy="2269927"/>
          </a:xfrm>
          <a:prstGeom prst="roundRect">
            <a:avLst>
              <a:gd name="adj" fmla="val 3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13415" y="234850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126" y="2512100"/>
            <a:ext cx="267891" cy="2678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31421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Topic Segmentation</a:t>
            </a:r>
            <a:endParaRPr lang="en-US" sz="19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13415" y="3571399"/>
            <a:ext cx="3803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Breaks down content into logical, timestamped topics.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21203" y="2142530"/>
            <a:ext cx="4215289" cy="2269927"/>
          </a:xfrm>
          <a:prstGeom prst="roundRect">
            <a:avLst>
              <a:gd name="adj" fmla="val 367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27181" y="234850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90892" y="2512100"/>
            <a:ext cx="267891" cy="26789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31421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Noise Reduction</a:t>
            </a:r>
            <a:endParaRPr lang="en-US" sz="19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27181" y="3571399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Enhances audio quality for improved transcription accuracy.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93790" y="4610814"/>
            <a:ext cx="6422112" cy="1952387"/>
          </a:xfrm>
          <a:prstGeom prst="roundRect">
            <a:avLst>
              <a:gd name="adj" fmla="val 42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999768" y="481679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3479" y="4980384"/>
            <a:ext cx="267891" cy="2678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99768" y="56104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REST API Integration</a:t>
            </a:r>
            <a:endParaRPr lang="en-US" sz="19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999768" y="6039683"/>
            <a:ext cx="6010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Enables seamless integration with other applications.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414260" y="4610814"/>
            <a:ext cx="6422231" cy="1952387"/>
          </a:xfrm>
          <a:prstGeom prst="roundRect">
            <a:avLst>
              <a:gd name="adj" fmla="val 42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20238" y="481679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5E4CE6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3949" y="4980384"/>
            <a:ext cx="267891" cy="26789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0238" y="56104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Modular &amp; Scalable</a:t>
            </a:r>
            <a:endParaRPr lang="en-US" sz="19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7620238" y="6039683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Designed for easy expansion and handling large volumes of data.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793790" y="67864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" panose="020B0502040204020203" pitchFamily="34" charset="0"/>
                <a:ea typeface="Arimo" pitchFamily="34" charset="-122"/>
                <a:cs typeface="Segoe UI" panose="020B0502040204020203" pitchFamily="34" charset="0"/>
              </a:rPr>
              <a:t>These features make the project a powerful tool for anyone looking to unlock the value of podcast content.</a:t>
            </a:r>
            <a:endParaRPr lang="en-US" sz="15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E23D0-9024-AF9C-C378-94F229D4E390}"/>
              </a:ext>
            </a:extLst>
          </p:cNvPr>
          <p:cNvSpPr/>
          <p:nvPr/>
        </p:nvSpPr>
        <p:spPr>
          <a:xfrm>
            <a:off x="12823902" y="7694341"/>
            <a:ext cx="1694986" cy="434898"/>
          </a:xfrm>
          <a:prstGeom prst="rect">
            <a:avLst/>
          </a:prstGeom>
          <a:solidFill>
            <a:srgbClr val="EFEFF5"/>
          </a:solidFill>
          <a:ln>
            <a:solidFill>
              <a:srgbClr val="EEEEF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542687"/>
            <a:ext cx="4934307" cy="616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231971"/>
                </a:solidFill>
                <a:latin typeface="Segoe UI" panose="020B0502040204020203" pitchFamily="34" charset="0"/>
                <a:ea typeface="Outfit Extra Bold" pitchFamily="34" charset="-122"/>
                <a:cs typeface="Segoe UI" panose="020B0502040204020203" pitchFamily="34" charset="0"/>
              </a:rPr>
              <a:t>Dataset / Input</a:t>
            </a:r>
            <a:endParaRPr lang="en-US" sz="38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9503" y="1652707"/>
            <a:ext cx="2960608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31971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Podcast Audio Files</a:t>
            </a:r>
            <a:endParaRPr lang="en-US" sz="2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9503" y="2220039"/>
            <a:ext cx="354175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Accepts common formats like WAV and MP3.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3073479"/>
            <a:ext cx="3541752" cy="35417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820364" y="1652707"/>
            <a:ext cx="2960608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31971"/>
                </a:solidFill>
                <a:latin typeface="Segoe UI Semibold" panose="020B0702040204020203" pitchFamily="34" charset="0"/>
                <a:ea typeface="Outfit Extra Bold" pitchFamily="34" charset="-122"/>
                <a:cs typeface="Segoe UI Semibold" panose="020B0702040204020203" pitchFamily="34" charset="0"/>
              </a:rPr>
              <a:t>Variable Duration</a:t>
            </a:r>
            <a:endParaRPr lang="en-US" sz="2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820364" y="2150865"/>
            <a:ext cx="354175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Handles audio samples of varying lengths, from short clips to full episodes.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364" y="3073479"/>
            <a:ext cx="3541752" cy="35417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9503" y="7059097"/>
            <a:ext cx="7564993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Segoe UI Semibold" panose="020B0702040204020203" pitchFamily="34" charset="0"/>
                <a:ea typeface="Arimo" pitchFamily="34" charset="-122"/>
                <a:cs typeface="Segoe UI Semibold" panose="020B0702040204020203" pitchFamily="34" charset="0"/>
              </a:rPr>
              <a:t>The system is designed to process real-world conversational podcast content, ensuring practical applicability and robust performance.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1011</Words>
  <Application>Microsoft Office PowerPoint</Application>
  <PresentationFormat>Custom</PresentationFormat>
  <Paragraphs>158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Segoe UI Semibold</vt:lpstr>
      <vt:lpstr>Outfit Extra Bold</vt:lpstr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Ƙ Λ Ƙ Λ Ɽ Θ Ƭ !</cp:lastModifiedBy>
  <cp:revision>2</cp:revision>
  <dcterms:created xsi:type="dcterms:W3CDTF">2026-01-12T16:53:01Z</dcterms:created>
  <dcterms:modified xsi:type="dcterms:W3CDTF">2026-01-12T17:06:18Z</dcterms:modified>
</cp:coreProperties>
</file>